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4" r:id="rId2"/>
    <p:sldId id="256" r:id="rId3"/>
    <p:sldId id="257" r:id="rId4"/>
    <p:sldId id="259" r:id="rId5"/>
    <p:sldId id="260" r:id="rId6"/>
    <p:sldId id="258" r:id="rId7"/>
    <p:sldId id="261" r:id="rId8"/>
    <p:sldId id="262" r:id="rId9"/>
    <p:sldId id="263" r:id="rId10"/>
    <p:sldId id="264" r:id="rId11"/>
    <p:sldId id="276" r:id="rId12"/>
    <p:sldId id="265" r:id="rId13"/>
    <p:sldId id="266" r:id="rId14"/>
    <p:sldId id="267" r:id="rId15"/>
    <p:sldId id="277" r:id="rId16"/>
    <p:sldId id="269" r:id="rId17"/>
    <p:sldId id="270" r:id="rId18"/>
    <p:sldId id="272" r:id="rId19"/>
    <p:sldId id="271" r:id="rId20"/>
    <p:sldId id="278" r:id="rId21"/>
    <p:sldId id="273" r:id="rId22"/>
    <p:sldId id="268" r:id="rId2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blipFill dpi="0" rotWithShape="1">
          <a:blip r:embed="rId2" cstate="print">
            <a:alphaModFix amt="48000"/>
            <a:lum/>
          </a:blip>
          <a:srcRect/>
          <a:stretch>
            <a:fillRect t="-11000" r="-5000" b="-14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E7CD0BF-1DF1-4680-AED2-E396B7269B66}" type="datetimeFigureOut">
              <a:rPr lang="ru-RU" smtClean="0"/>
              <a:pPr/>
              <a:t>31.03.2022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FF9E9BD-98ED-4A5A-856C-19CAD63357F9}"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E7CD0BF-1DF1-4680-AED2-E396B7269B66}" type="datetimeFigureOut">
              <a:rPr lang="ru-RU" smtClean="0"/>
              <a:pPr/>
              <a:t>31.03.2022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FF9E9BD-98ED-4A5A-856C-19CAD63357F9}"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E7CD0BF-1DF1-4680-AED2-E396B7269B66}" type="datetimeFigureOut">
              <a:rPr lang="ru-RU" smtClean="0"/>
              <a:pPr/>
              <a:t>31.03.2022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FF9E9BD-98ED-4A5A-856C-19CAD63357F9}"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E7CD0BF-1DF1-4680-AED2-E396B7269B66}" type="datetimeFigureOut">
              <a:rPr lang="ru-RU" smtClean="0"/>
              <a:pPr/>
              <a:t>31.03.2022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FF9E9BD-98ED-4A5A-856C-19CAD63357F9}"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E7CD0BF-1DF1-4680-AED2-E396B7269B66}" type="datetimeFigureOut">
              <a:rPr lang="ru-RU" smtClean="0"/>
              <a:pPr/>
              <a:t>31.03.2022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FF9E9BD-98ED-4A5A-856C-19CAD63357F9}"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E7CD0BF-1DF1-4680-AED2-E396B7269B66}" type="datetimeFigureOut">
              <a:rPr lang="ru-RU" smtClean="0"/>
              <a:pPr/>
              <a:t>31.03.2022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FF9E9BD-98ED-4A5A-856C-19CAD63357F9}"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E7CD0BF-1DF1-4680-AED2-E396B7269B66}" type="datetimeFigureOut">
              <a:rPr lang="ru-RU" smtClean="0"/>
              <a:pPr/>
              <a:t>31.03.2022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6FF9E9BD-98ED-4A5A-856C-19CAD63357F9}"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E7CD0BF-1DF1-4680-AED2-E396B7269B66}" type="datetimeFigureOut">
              <a:rPr lang="ru-RU" smtClean="0"/>
              <a:pPr/>
              <a:t>31.03.2022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6FF9E9BD-98ED-4A5A-856C-19CAD63357F9}"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E7CD0BF-1DF1-4680-AED2-E396B7269B66}" type="datetimeFigureOut">
              <a:rPr lang="ru-RU" smtClean="0"/>
              <a:pPr/>
              <a:t>31.03.2022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6FF9E9BD-98ED-4A5A-856C-19CAD63357F9}"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E7CD0BF-1DF1-4680-AED2-E396B7269B66}" type="datetimeFigureOut">
              <a:rPr lang="ru-RU" smtClean="0"/>
              <a:pPr/>
              <a:t>31.03.2022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FF9E9BD-98ED-4A5A-856C-19CAD63357F9}"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E7CD0BF-1DF1-4680-AED2-E396B7269B66}" type="datetimeFigureOut">
              <a:rPr lang="ru-RU" smtClean="0"/>
              <a:pPr/>
              <a:t>31.03.2022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FF9E9BD-98ED-4A5A-856C-19CAD63357F9}"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alphaModFix amt="48000"/>
            <a:lum/>
          </a:blip>
          <a:srcRect/>
          <a:stretch>
            <a:fillRect l="53000" t="-2000" r="-5000" b="55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dirty="0" smtClean="0"/>
              <a:t>Образец заголовка</a:t>
            </a:r>
            <a:endParaRPr lang="ru-RU" dirty="0"/>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7CD0BF-1DF1-4680-AED2-E396B7269B66}" type="datetimeFigureOut">
              <a:rPr lang="ru-RU" smtClean="0"/>
              <a:pPr/>
              <a:t>31.03.2022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F9E9BD-98ED-4A5A-856C-19CAD63357F9}"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Times New Roman" pitchFamily="18" charset="0"/>
          <a:ea typeface="+mj-ea"/>
          <a:cs typeface="Times New Roman" pitchFamily="18" charset="0"/>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Times New Roman" pitchFamily="18" charset="0"/>
          <a:ea typeface="+mn-ea"/>
          <a:cs typeface="Times New Roman" pitchFamily="18"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Times New Roman" pitchFamily="18" charset="0"/>
          <a:ea typeface="+mn-ea"/>
          <a:cs typeface="Times New Roman" pitchFamily="18"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Times New Roman" pitchFamily="18" charset="0"/>
          <a:ea typeface="+mn-ea"/>
          <a:cs typeface="Times New Roman" pitchFamily="18"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Times New Roman" pitchFamily="18" charset="0"/>
          <a:ea typeface="+mn-ea"/>
          <a:cs typeface="Times New Roman" pitchFamily="18"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Times New Roman" pitchFamily="18" charset="0"/>
          <a:ea typeface="+mn-ea"/>
          <a:cs typeface="Times New Roman"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vsegosuslugi.ru/wp-content/uploads/2013/04/success-confirm.png" TargetMode="External"/><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1_класс.jpg"/>
          <p:cNvPicPr>
            <a:picLocks noGrp="1" noChangeAspect="1"/>
          </p:cNvPicPr>
          <p:nvPr>
            <p:ph idx="1"/>
          </p:nvPr>
        </p:nvPicPr>
        <p:blipFill>
          <a:blip r:embed="rId2" cstate="print"/>
          <a:stretch>
            <a:fillRect/>
          </a:stretch>
        </p:blipFill>
        <p:spPr>
          <a:xfrm>
            <a:off x="251520" y="0"/>
            <a:ext cx="4854094" cy="6858000"/>
          </a:xfr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0"/>
            <a:ext cx="8229600" cy="854968"/>
          </a:xfrm>
        </p:spPr>
        <p:txBody>
          <a:bodyPr>
            <a:normAutofit/>
          </a:bodyPr>
          <a:lstStyle/>
          <a:p>
            <a:pPr algn="l"/>
            <a:r>
              <a:rPr lang="ru-RU" sz="2000" dirty="0" smtClean="0">
                <a:effectLst>
                  <a:glow rad="228600">
                    <a:srgbClr val="FFFF00">
                      <a:alpha val="40000"/>
                    </a:srgbClr>
                  </a:glow>
                </a:effectLst>
              </a:rPr>
              <a:t>1.Укажите местоположение. Важно: местоположение должно быть </a:t>
            </a:r>
            <a:r>
              <a:rPr lang="ru-RU" sz="2000" dirty="0" err="1" smtClean="0">
                <a:solidFill>
                  <a:srgbClr val="002060"/>
                </a:solidFill>
                <a:effectLst>
                  <a:glow rad="228600">
                    <a:srgbClr val="FFFF00">
                      <a:alpha val="40000"/>
                    </a:srgbClr>
                  </a:glow>
                </a:effectLst>
              </a:rPr>
              <a:t>Грязовецкий</a:t>
            </a:r>
            <a:r>
              <a:rPr lang="ru-RU" sz="2000" dirty="0" smtClean="0">
                <a:solidFill>
                  <a:srgbClr val="002060"/>
                </a:solidFill>
                <a:effectLst>
                  <a:glow rad="228600">
                    <a:srgbClr val="FFFF00">
                      <a:alpha val="40000"/>
                    </a:srgbClr>
                  </a:glow>
                </a:effectLst>
              </a:rPr>
              <a:t> район.</a:t>
            </a:r>
            <a:endParaRPr lang="ru-RU" sz="2000" dirty="0">
              <a:solidFill>
                <a:srgbClr val="002060"/>
              </a:solidFill>
              <a:effectLst>
                <a:glow rad="228600">
                  <a:srgbClr val="FFFF00">
                    <a:alpha val="40000"/>
                  </a:srgbClr>
                </a:glow>
              </a:effectLst>
            </a:endParaRPr>
          </a:p>
        </p:txBody>
      </p:sp>
      <p:pic>
        <p:nvPicPr>
          <p:cNvPr id="6" name="Содержимое 5" descr="1.JPG"/>
          <p:cNvPicPr>
            <a:picLocks noGrp="1" noChangeAspect="1"/>
          </p:cNvPicPr>
          <p:nvPr>
            <p:ph idx="1"/>
          </p:nvPr>
        </p:nvPicPr>
        <p:blipFill>
          <a:blip r:embed="rId2" cstate="print"/>
          <a:stretch>
            <a:fillRect/>
          </a:stretch>
        </p:blipFill>
        <p:spPr>
          <a:xfrm>
            <a:off x="467544" y="914290"/>
            <a:ext cx="8280920" cy="5846940"/>
          </a:xfr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476672"/>
            <a:ext cx="8229600" cy="854968"/>
          </a:xfrm>
        </p:spPr>
        <p:txBody>
          <a:bodyPr>
            <a:normAutofit/>
          </a:bodyPr>
          <a:lstStyle/>
          <a:p>
            <a:pPr algn="l"/>
            <a:r>
              <a:rPr lang="ru-RU" sz="2000" dirty="0" smtClean="0">
                <a:effectLst>
                  <a:glow rad="228600">
                    <a:srgbClr val="FFFF00">
                      <a:alpha val="40000"/>
                    </a:srgbClr>
                  </a:glow>
                </a:effectLst>
              </a:rPr>
              <a:t>2.Зайдите в каталог услуг</a:t>
            </a:r>
            <a:endParaRPr lang="ru-RU" sz="2000" dirty="0">
              <a:effectLst>
                <a:glow rad="228600">
                  <a:srgbClr val="FFFF00">
                    <a:alpha val="40000"/>
                  </a:srgbClr>
                </a:glow>
              </a:effectLst>
            </a:endParaRPr>
          </a:p>
        </p:txBody>
      </p:sp>
      <p:pic>
        <p:nvPicPr>
          <p:cNvPr id="5" name="Содержимое 4" descr="2.JPG"/>
          <p:cNvPicPr>
            <a:picLocks noGrp="1" noChangeAspect="1"/>
          </p:cNvPicPr>
          <p:nvPr>
            <p:ph idx="1"/>
          </p:nvPr>
        </p:nvPicPr>
        <p:blipFill>
          <a:blip r:embed="rId2" cstate="print"/>
          <a:stretch>
            <a:fillRect/>
          </a:stretch>
        </p:blipFill>
        <p:spPr>
          <a:xfrm>
            <a:off x="538633" y="1600200"/>
            <a:ext cx="8066733" cy="4525963"/>
          </a:xfr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16632"/>
            <a:ext cx="4474840" cy="922114"/>
          </a:xfrm>
        </p:spPr>
        <p:txBody>
          <a:bodyPr>
            <a:normAutofit/>
          </a:bodyPr>
          <a:lstStyle/>
          <a:p>
            <a:pPr algn="l"/>
            <a:r>
              <a:rPr lang="ru-RU" sz="2000" dirty="0" smtClean="0">
                <a:effectLst>
                  <a:glow rad="228600">
                    <a:srgbClr val="FFFF00">
                      <a:alpha val="40000"/>
                    </a:srgbClr>
                  </a:glow>
                </a:effectLst>
              </a:rPr>
              <a:t>3. Выберите раздел «Образование»</a:t>
            </a:r>
            <a:endParaRPr lang="ru-RU" sz="2000" dirty="0">
              <a:effectLst>
                <a:glow rad="228600">
                  <a:srgbClr val="FFFF00">
                    <a:alpha val="40000"/>
                  </a:srgbClr>
                </a:glow>
              </a:effectLst>
            </a:endParaRPr>
          </a:p>
        </p:txBody>
      </p:sp>
      <p:pic>
        <p:nvPicPr>
          <p:cNvPr id="6" name="Содержимое 5" descr="3.JPG"/>
          <p:cNvPicPr>
            <a:picLocks noGrp="1" noChangeAspect="1"/>
          </p:cNvPicPr>
          <p:nvPr>
            <p:ph idx="1"/>
          </p:nvPr>
        </p:nvPicPr>
        <p:blipFill>
          <a:blip r:embed="rId2" cstate="print"/>
          <a:stretch>
            <a:fillRect/>
          </a:stretch>
        </p:blipFill>
        <p:spPr>
          <a:xfrm>
            <a:off x="1115615" y="836712"/>
            <a:ext cx="6273217" cy="5904656"/>
          </a:xfr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116632"/>
            <a:ext cx="5770984" cy="778098"/>
          </a:xfrm>
        </p:spPr>
        <p:txBody>
          <a:bodyPr>
            <a:noAutofit/>
          </a:bodyPr>
          <a:lstStyle/>
          <a:p>
            <a:pPr algn="l"/>
            <a:r>
              <a:rPr lang="ru-RU" sz="2000" dirty="0" smtClean="0">
                <a:effectLst>
                  <a:glow rad="228600">
                    <a:srgbClr val="FFFF00">
                      <a:alpha val="40000"/>
                    </a:srgbClr>
                  </a:glow>
                </a:effectLst>
              </a:rPr>
              <a:t>4. Выберите «Запись в образовательные учреждения»</a:t>
            </a:r>
            <a:endParaRPr lang="ru-RU" sz="2000" dirty="0">
              <a:effectLst>
                <a:glow rad="228600">
                  <a:srgbClr val="FFFF00">
                    <a:alpha val="40000"/>
                  </a:srgbClr>
                </a:glow>
              </a:effectLst>
            </a:endParaRPr>
          </a:p>
        </p:txBody>
      </p:sp>
      <p:pic>
        <p:nvPicPr>
          <p:cNvPr id="6" name="Содержимое 5" descr="4.JPG"/>
          <p:cNvPicPr>
            <a:picLocks noGrp="1" noChangeAspect="1"/>
          </p:cNvPicPr>
          <p:nvPr>
            <p:ph idx="1"/>
          </p:nvPr>
        </p:nvPicPr>
        <p:blipFill>
          <a:blip r:embed="rId2" cstate="print"/>
          <a:stretch>
            <a:fillRect/>
          </a:stretch>
        </p:blipFill>
        <p:spPr>
          <a:xfrm>
            <a:off x="899592" y="980728"/>
            <a:ext cx="6167818" cy="5688632"/>
          </a:xfr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l"/>
            <a:r>
              <a:rPr lang="ru-RU" sz="2000" dirty="0" smtClean="0">
                <a:effectLst>
                  <a:glow rad="228600">
                    <a:srgbClr val="FFFF00">
                      <a:alpha val="40000"/>
                    </a:srgbClr>
                  </a:glow>
                </a:effectLst>
              </a:rPr>
              <a:t>5. Выберите услугу, которую предоставляет Департамент образования Вологодской области</a:t>
            </a:r>
            <a:endParaRPr lang="ru-RU" sz="2000" dirty="0">
              <a:effectLst>
                <a:glow rad="228600">
                  <a:srgbClr val="FFFF00">
                    <a:alpha val="40000"/>
                  </a:srgbClr>
                </a:glow>
              </a:effectLst>
            </a:endParaRPr>
          </a:p>
        </p:txBody>
      </p:sp>
      <p:pic>
        <p:nvPicPr>
          <p:cNvPr id="5" name="Содержимое 4" descr="5.JPG"/>
          <p:cNvPicPr>
            <a:picLocks noGrp="1" noChangeAspect="1"/>
          </p:cNvPicPr>
          <p:nvPr>
            <p:ph idx="1"/>
          </p:nvPr>
        </p:nvPicPr>
        <p:blipFill>
          <a:blip r:embed="rId2" cstate="print"/>
          <a:stretch>
            <a:fillRect/>
          </a:stretch>
        </p:blipFill>
        <p:spPr>
          <a:xfrm>
            <a:off x="323528" y="1412776"/>
            <a:ext cx="8487840" cy="5040560"/>
          </a:xfr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116632"/>
            <a:ext cx="6840760" cy="648072"/>
          </a:xfrm>
        </p:spPr>
        <p:txBody>
          <a:bodyPr>
            <a:noAutofit/>
          </a:bodyPr>
          <a:lstStyle/>
          <a:p>
            <a:pPr algn="l"/>
            <a:r>
              <a:rPr lang="ru-RU" sz="2000" dirty="0" smtClean="0">
                <a:effectLst>
                  <a:glow rad="228600">
                    <a:srgbClr val="FFFF00">
                      <a:alpha val="40000"/>
                    </a:srgbClr>
                  </a:glow>
                </a:effectLst>
              </a:rPr>
              <a:t>6. Электронные услуги- Прием ребенка на обучение….</a:t>
            </a:r>
            <a:endParaRPr lang="ru-RU" sz="2000" dirty="0">
              <a:effectLst>
                <a:glow rad="228600">
                  <a:srgbClr val="FFFF00">
                    <a:alpha val="40000"/>
                  </a:srgbClr>
                </a:glow>
              </a:effectLst>
            </a:endParaRPr>
          </a:p>
        </p:txBody>
      </p:sp>
      <p:pic>
        <p:nvPicPr>
          <p:cNvPr id="6" name="Содержимое 5" descr="6.JPG"/>
          <p:cNvPicPr>
            <a:picLocks noGrp="1" noChangeAspect="1"/>
          </p:cNvPicPr>
          <p:nvPr>
            <p:ph idx="1"/>
          </p:nvPr>
        </p:nvPicPr>
        <p:blipFill>
          <a:blip r:embed="rId2" cstate="print"/>
          <a:stretch>
            <a:fillRect/>
          </a:stretch>
        </p:blipFill>
        <p:spPr>
          <a:xfrm>
            <a:off x="306139" y="764704"/>
            <a:ext cx="8442325" cy="6030232"/>
          </a:xfr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Текст 4"/>
          <p:cNvSpPr>
            <a:spLocks noGrp="1"/>
          </p:cNvSpPr>
          <p:nvPr>
            <p:ph type="body" sz="quarter" idx="3"/>
          </p:nvPr>
        </p:nvSpPr>
        <p:spPr>
          <a:xfrm>
            <a:off x="179512" y="188640"/>
            <a:ext cx="7416824" cy="764704"/>
          </a:xfrm>
        </p:spPr>
        <p:txBody>
          <a:bodyPr>
            <a:noAutofit/>
          </a:bodyPr>
          <a:lstStyle/>
          <a:p>
            <a:r>
              <a:rPr lang="ru-RU" sz="2000" dirty="0" smtClean="0">
                <a:effectLst>
                  <a:glow rad="228600">
                    <a:srgbClr val="FFFF00">
                      <a:alpha val="40000"/>
                    </a:srgbClr>
                  </a:glow>
                </a:effectLst>
              </a:rPr>
              <a:t>7. Выберите - Оформить новое заявление и нажмите кнопку «продолжить»</a:t>
            </a:r>
            <a:endParaRPr lang="ru-RU" sz="2000" dirty="0">
              <a:effectLst>
                <a:glow rad="228600">
                  <a:srgbClr val="FFFF00">
                    <a:alpha val="40000"/>
                  </a:srgbClr>
                </a:glow>
              </a:effectLst>
            </a:endParaRPr>
          </a:p>
        </p:txBody>
      </p:sp>
      <p:pic>
        <p:nvPicPr>
          <p:cNvPr id="10" name="Содержимое 9" descr="9.JPG"/>
          <p:cNvPicPr>
            <a:picLocks noGrp="1" noChangeAspect="1"/>
          </p:cNvPicPr>
          <p:nvPr>
            <p:ph sz="quarter" idx="4"/>
          </p:nvPr>
        </p:nvPicPr>
        <p:blipFill>
          <a:blip r:embed="rId2" cstate="print"/>
          <a:stretch>
            <a:fillRect/>
          </a:stretch>
        </p:blipFill>
        <p:spPr>
          <a:xfrm>
            <a:off x="2267744" y="692696"/>
            <a:ext cx="6154962" cy="5904656"/>
          </a:xfr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323528" y="116632"/>
            <a:ext cx="6552728" cy="648072"/>
          </a:xfrm>
        </p:spPr>
        <p:txBody>
          <a:bodyPr>
            <a:normAutofit fontScale="92500" lnSpcReduction="10000"/>
          </a:bodyPr>
          <a:lstStyle/>
          <a:p>
            <a:r>
              <a:rPr lang="ru-RU" sz="2200" dirty="0" smtClean="0">
                <a:effectLst>
                  <a:glow rad="101600">
                    <a:srgbClr val="FFFF00">
                      <a:alpha val="60000"/>
                    </a:srgbClr>
                  </a:glow>
                </a:effectLst>
              </a:rPr>
              <a:t>8.Внесите персональные данные родителя и нажмите кнопку «Далее»</a:t>
            </a:r>
            <a:endParaRPr lang="ru-RU" sz="2200" dirty="0">
              <a:effectLst>
                <a:glow rad="101600">
                  <a:srgbClr val="FFFF00">
                    <a:alpha val="60000"/>
                  </a:srgbClr>
                </a:glow>
              </a:effectLst>
            </a:endParaRPr>
          </a:p>
        </p:txBody>
      </p:sp>
      <p:pic>
        <p:nvPicPr>
          <p:cNvPr id="4" name="Рисунок 3" descr="10.JPG"/>
          <p:cNvPicPr>
            <a:picLocks noChangeAspect="1"/>
          </p:cNvPicPr>
          <p:nvPr/>
        </p:nvPicPr>
        <p:blipFill>
          <a:blip r:embed="rId2" cstate="print"/>
          <a:stretch>
            <a:fillRect/>
          </a:stretch>
        </p:blipFill>
        <p:spPr>
          <a:xfrm>
            <a:off x="1619672" y="716242"/>
            <a:ext cx="6624736" cy="6141758"/>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251520" y="0"/>
            <a:ext cx="5328592" cy="404664"/>
          </a:xfrm>
        </p:spPr>
        <p:txBody>
          <a:bodyPr>
            <a:noAutofit/>
          </a:bodyPr>
          <a:lstStyle/>
          <a:p>
            <a:r>
              <a:rPr lang="ru-RU" sz="2000" dirty="0" smtClean="0">
                <a:effectLst>
                  <a:glow rad="228600">
                    <a:srgbClr val="FFFF00">
                      <a:alpha val="40000"/>
                    </a:srgbClr>
                  </a:glow>
                </a:effectLst>
              </a:rPr>
              <a:t> 9.Введите персональные данные ребенка </a:t>
            </a:r>
            <a:endParaRPr lang="ru-RU" sz="2000" dirty="0">
              <a:effectLst>
                <a:glow rad="228600">
                  <a:srgbClr val="FFFF00">
                    <a:alpha val="40000"/>
                  </a:srgbClr>
                </a:glow>
              </a:effectLst>
            </a:endParaRPr>
          </a:p>
        </p:txBody>
      </p:sp>
      <p:pic>
        <p:nvPicPr>
          <p:cNvPr id="7" name="Рисунок 6" descr="13.JPG"/>
          <p:cNvPicPr>
            <a:picLocks noChangeAspect="1"/>
          </p:cNvPicPr>
          <p:nvPr/>
        </p:nvPicPr>
        <p:blipFill>
          <a:blip r:embed="rId2" cstate="print"/>
          <a:stretch>
            <a:fillRect/>
          </a:stretch>
        </p:blipFill>
        <p:spPr>
          <a:xfrm>
            <a:off x="2339752" y="469281"/>
            <a:ext cx="5688632" cy="6279567"/>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395536" y="188640"/>
            <a:ext cx="4040188" cy="648072"/>
          </a:xfrm>
        </p:spPr>
        <p:txBody>
          <a:bodyPr>
            <a:noAutofit/>
          </a:bodyPr>
          <a:lstStyle/>
          <a:p>
            <a:r>
              <a:rPr lang="ru-RU" sz="2000" dirty="0" smtClean="0">
                <a:effectLst>
                  <a:glow rad="228600">
                    <a:srgbClr val="FFFF00">
                      <a:alpha val="40000"/>
                    </a:srgbClr>
                  </a:glow>
                </a:effectLst>
              </a:rPr>
              <a:t>10. Выберите образовательное учреждение</a:t>
            </a:r>
            <a:endParaRPr lang="ru-RU" sz="2000" dirty="0">
              <a:effectLst>
                <a:glow rad="228600">
                  <a:srgbClr val="FFFF00">
                    <a:alpha val="40000"/>
                  </a:srgbClr>
                </a:glow>
              </a:effectLst>
            </a:endParaRPr>
          </a:p>
        </p:txBody>
      </p:sp>
      <p:pic>
        <p:nvPicPr>
          <p:cNvPr id="8" name="Рисунок 7" descr="15.JPG"/>
          <p:cNvPicPr>
            <a:picLocks noChangeAspect="1"/>
          </p:cNvPicPr>
          <p:nvPr/>
        </p:nvPicPr>
        <p:blipFill>
          <a:blip r:embed="rId2" cstate="print"/>
          <a:stretch>
            <a:fillRect/>
          </a:stretch>
        </p:blipFill>
        <p:spPr>
          <a:xfrm>
            <a:off x="179512" y="1772816"/>
            <a:ext cx="6516216" cy="4694609"/>
          </a:xfrm>
          <a:prstGeom prst="rect">
            <a:avLst/>
          </a:prstGeom>
        </p:spPr>
      </p:pic>
      <p:pic>
        <p:nvPicPr>
          <p:cNvPr id="6" name="Рисунок 5" descr="14.JPG"/>
          <p:cNvPicPr>
            <a:picLocks noChangeAspect="1"/>
          </p:cNvPicPr>
          <p:nvPr/>
        </p:nvPicPr>
        <p:blipFill>
          <a:blip r:embed="rId3" cstate="print"/>
          <a:stretch>
            <a:fillRect/>
          </a:stretch>
        </p:blipFill>
        <p:spPr>
          <a:xfrm>
            <a:off x="4860032" y="764704"/>
            <a:ext cx="3913452" cy="3816424"/>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27584" y="4581128"/>
            <a:ext cx="7772400" cy="1470025"/>
          </a:xfrm>
        </p:spPr>
        <p:txBody>
          <a:bodyPr>
            <a:noAutofit/>
          </a:bodyPr>
          <a:lstStyle/>
          <a:p>
            <a:r>
              <a:rPr lang="ru-RU" sz="5400" dirty="0" smtClean="0">
                <a:effectLst>
                  <a:glow rad="228600">
                    <a:schemeClr val="accent5">
                      <a:satMod val="175000"/>
                      <a:alpha val="40000"/>
                    </a:schemeClr>
                  </a:glow>
                </a:effectLst>
              </a:rPr>
              <a:t>Как зарегистрироваться на сайте «</a:t>
            </a:r>
            <a:r>
              <a:rPr lang="ru-RU" sz="5400" dirty="0" err="1" smtClean="0">
                <a:effectLst>
                  <a:glow rad="228600">
                    <a:schemeClr val="accent5">
                      <a:satMod val="175000"/>
                      <a:alpha val="40000"/>
                    </a:schemeClr>
                  </a:glow>
                </a:effectLst>
              </a:rPr>
              <a:t>Госуслуги</a:t>
            </a:r>
            <a:r>
              <a:rPr lang="ru-RU" sz="5400" dirty="0" smtClean="0">
                <a:effectLst>
                  <a:glow rad="228600">
                    <a:schemeClr val="accent5">
                      <a:satMod val="175000"/>
                      <a:alpha val="40000"/>
                    </a:schemeClr>
                  </a:glow>
                </a:effectLst>
              </a:rPr>
              <a:t>» ?</a:t>
            </a:r>
            <a:endParaRPr lang="ru-RU" sz="5400" dirty="0">
              <a:effectLst>
                <a:glow rad="228600">
                  <a:schemeClr val="accent5">
                    <a:satMod val="175000"/>
                    <a:alpha val="40000"/>
                  </a:schemeClr>
                </a:glow>
              </a:effectLs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323528" y="692696"/>
            <a:ext cx="3816424" cy="1593296"/>
          </a:xfrm>
        </p:spPr>
        <p:txBody>
          <a:bodyPr>
            <a:noAutofit/>
          </a:bodyPr>
          <a:lstStyle/>
          <a:p>
            <a:r>
              <a:rPr lang="ru-RU" sz="1400" dirty="0" smtClean="0">
                <a:effectLst>
                  <a:glow rad="228600">
                    <a:srgbClr val="FFFF00">
                      <a:alpha val="40000"/>
                    </a:srgbClr>
                  </a:glow>
                </a:effectLst>
              </a:rPr>
              <a:t> </a:t>
            </a:r>
            <a:r>
              <a:rPr lang="ru-RU" sz="2000" dirty="0" smtClean="0">
                <a:effectLst>
                  <a:glow rad="228600">
                    <a:srgbClr val="FFFF00">
                      <a:alpha val="40000"/>
                    </a:srgbClr>
                  </a:glow>
                </a:effectLst>
              </a:rPr>
              <a:t>Загрузка дополнительных документов в электронном виде обязательной не является, поэтому  можете пропустить шаг, просто нажав кнопку «далее»</a:t>
            </a:r>
            <a:endParaRPr lang="ru-RU" sz="2000" dirty="0">
              <a:effectLst>
                <a:glow rad="228600">
                  <a:srgbClr val="FFFF00">
                    <a:alpha val="40000"/>
                  </a:srgbClr>
                </a:glow>
              </a:effectLst>
            </a:endParaRPr>
          </a:p>
        </p:txBody>
      </p:sp>
      <p:pic>
        <p:nvPicPr>
          <p:cNvPr id="5" name="Рисунок 4" descr="16.JPG"/>
          <p:cNvPicPr>
            <a:picLocks noChangeAspect="1"/>
          </p:cNvPicPr>
          <p:nvPr/>
        </p:nvPicPr>
        <p:blipFill>
          <a:blip r:embed="rId2" cstate="print"/>
          <a:stretch>
            <a:fillRect/>
          </a:stretch>
        </p:blipFill>
        <p:spPr>
          <a:xfrm>
            <a:off x="214282" y="2500306"/>
            <a:ext cx="3816424" cy="2646244"/>
          </a:xfrm>
          <a:prstGeom prst="rect">
            <a:avLst/>
          </a:prstGeom>
        </p:spPr>
      </p:pic>
      <p:sp>
        <p:nvSpPr>
          <p:cNvPr id="7" name="Текст 2"/>
          <p:cNvSpPr>
            <a:spLocks noGrp="1"/>
          </p:cNvSpPr>
          <p:nvPr>
            <p:ph type="body" idx="1"/>
          </p:nvPr>
        </p:nvSpPr>
        <p:spPr>
          <a:xfrm>
            <a:off x="4572000" y="1700808"/>
            <a:ext cx="4248472" cy="1008112"/>
          </a:xfrm>
        </p:spPr>
        <p:txBody>
          <a:bodyPr>
            <a:noAutofit/>
          </a:bodyPr>
          <a:lstStyle/>
          <a:p>
            <a:r>
              <a:rPr lang="ru-RU" sz="2000" dirty="0" smtClean="0">
                <a:effectLst>
                  <a:glow rad="228600">
                    <a:srgbClr val="FFFF00">
                      <a:alpha val="40000"/>
                    </a:srgbClr>
                  </a:glow>
                </a:effectLst>
              </a:rPr>
              <a:t> Обязательно проставьте галочку для информирования об этапах обработки по </a:t>
            </a:r>
            <a:r>
              <a:rPr lang="en-US" sz="2000" dirty="0" smtClean="0">
                <a:effectLst>
                  <a:glow rad="228600">
                    <a:srgbClr val="FFFF00">
                      <a:alpha val="40000"/>
                    </a:srgbClr>
                  </a:glow>
                </a:effectLst>
              </a:rPr>
              <a:t>e-mail.</a:t>
            </a:r>
            <a:r>
              <a:rPr lang="ru-RU" sz="2000" dirty="0" smtClean="0">
                <a:effectLst>
                  <a:glow rad="228600">
                    <a:srgbClr val="FFFF00">
                      <a:alpha val="40000"/>
                    </a:srgbClr>
                  </a:glow>
                </a:effectLst>
              </a:rPr>
              <a:t> </a:t>
            </a:r>
          </a:p>
          <a:p>
            <a:r>
              <a:rPr lang="ru-RU" sz="2000" dirty="0" smtClean="0">
                <a:effectLst>
                  <a:glow rad="228600">
                    <a:srgbClr val="FFFF00">
                      <a:alpha val="40000"/>
                    </a:srgbClr>
                  </a:glow>
                </a:effectLst>
              </a:rPr>
              <a:t>Укажите свой номер телефона и адрес электронной почты.</a:t>
            </a:r>
          </a:p>
          <a:p>
            <a:r>
              <a:rPr lang="ru-RU" sz="2000" dirty="0" smtClean="0">
                <a:effectLst>
                  <a:glow rad="228600">
                    <a:srgbClr val="FFFF00">
                      <a:alpha val="40000"/>
                    </a:srgbClr>
                  </a:glow>
                </a:effectLst>
              </a:rPr>
              <a:t>Нажмите кнопку «Далее»</a:t>
            </a:r>
            <a:endParaRPr lang="ru-RU" sz="2000" dirty="0">
              <a:effectLst>
                <a:glow rad="228600">
                  <a:srgbClr val="FFFF00">
                    <a:alpha val="40000"/>
                  </a:srgbClr>
                </a:glow>
              </a:effectLst>
            </a:endParaRPr>
          </a:p>
        </p:txBody>
      </p:sp>
      <p:pic>
        <p:nvPicPr>
          <p:cNvPr id="9" name="Рисунок 8" descr="17.JPG"/>
          <p:cNvPicPr>
            <a:picLocks noChangeAspect="1"/>
          </p:cNvPicPr>
          <p:nvPr/>
        </p:nvPicPr>
        <p:blipFill>
          <a:blip r:embed="rId3" cstate="print"/>
          <a:stretch>
            <a:fillRect/>
          </a:stretch>
        </p:blipFill>
        <p:spPr>
          <a:xfrm>
            <a:off x="4211960" y="2924944"/>
            <a:ext cx="4729453" cy="3717032"/>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179512" y="188640"/>
            <a:ext cx="8352928" cy="648072"/>
          </a:xfrm>
        </p:spPr>
        <p:txBody>
          <a:bodyPr>
            <a:noAutofit/>
          </a:bodyPr>
          <a:lstStyle/>
          <a:p>
            <a:r>
              <a:rPr lang="ru-RU" sz="2000" dirty="0" smtClean="0">
                <a:effectLst>
                  <a:glow rad="228600">
                    <a:srgbClr val="FFFF00">
                      <a:alpha val="40000"/>
                    </a:srgbClr>
                  </a:glow>
                </a:effectLst>
              </a:rPr>
              <a:t>Еще раз проверьте  все данные. При обнаружении ошибки воспользуйтесь кнопками «назад»</a:t>
            </a:r>
            <a:endParaRPr lang="ru-RU" sz="2000" dirty="0">
              <a:effectLst>
                <a:glow rad="228600">
                  <a:srgbClr val="FFFF00">
                    <a:alpha val="40000"/>
                  </a:srgbClr>
                </a:glow>
              </a:effectLst>
            </a:endParaRPr>
          </a:p>
        </p:txBody>
      </p:sp>
      <p:sp>
        <p:nvSpPr>
          <p:cNvPr id="5" name="Текст 4"/>
          <p:cNvSpPr>
            <a:spLocks noGrp="1"/>
          </p:cNvSpPr>
          <p:nvPr>
            <p:ph type="body" sz="quarter" idx="3"/>
          </p:nvPr>
        </p:nvSpPr>
        <p:spPr>
          <a:xfrm>
            <a:off x="251520" y="5589240"/>
            <a:ext cx="8352928" cy="1080120"/>
          </a:xfrm>
        </p:spPr>
        <p:txBody>
          <a:bodyPr>
            <a:noAutofit/>
          </a:bodyPr>
          <a:lstStyle/>
          <a:p>
            <a:r>
              <a:rPr lang="ru-RU" sz="2000" dirty="0" smtClean="0">
                <a:effectLst>
                  <a:glow rad="228600">
                    <a:srgbClr val="FFFF00">
                      <a:alpha val="40000"/>
                    </a:srgbClr>
                  </a:glow>
                </a:effectLst>
              </a:rPr>
              <a:t>Если всё правильно, нажмите кнопку  «Подать заявление».  Если вы хотите сохранить его как черновик, просто закройте данное заявление.</a:t>
            </a:r>
            <a:endParaRPr lang="ru-RU" sz="2000" dirty="0">
              <a:effectLst>
                <a:glow rad="228600">
                  <a:srgbClr val="FFFF00">
                    <a:alpha val="40000"/>
                  </a:srgbClr>
                </a:glow>
              </a:effectLst>
            </a:endParaRPr>
          </a:p>
        </p:txBody>
      </p:sp>
      <p:pic>
        <p:nvPicPr>
          <p:cNvPr id="6" name="Рисунок 5" descr="18.JPG"/>
          <p:cNvPicPr>
            <a:picLocks noChangeAspect="1"/>
          </p:cNvPicPr>
          <p:nvPr/>
        </p:nvPicPr>
        <p:blipFill>
          <a:blip r:embed="rId2" cstate="print"/>
          <a:stretch>
            <a:fillRect/>
          </a:stretch>
        </p:blipFill>
        <p:spPr>
          <a:xfrm>
            <a:off x="3131840" y="908720"/>
            <a:ext cx="5006993" cy="4536504"/>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79512" y="188640"/>
            <a:ext cx="8784976" cy="923330"/>
          </a:xfrm>
          <a:prstGeom prst="rect">
            <a:avLst/>
          </a:prstGeom>
          <a:noFill/>
        </p:spPr>
        <p:txBody>
          <a:bodyPr wrap="square" rtlCol="0">
            <a:spAutoFit/>
          </a:bodyPr>
          <a:lstStyle/>
          <a:p>
            <a:r>
              <a:rPr lang="ru-RU" dirty="0" smtClean="0">
                <a:effectLst>
                  <a:glow rad="228600">
                    <a:srgbClr val="FFFF00">
                      <a:alpha val="40000"/>
                    </a:srgbClr>
                  </a:glow>
                </a:effectLst>
                <a:latin typeface="Arial Black" pitchFamily="34" charset="0"/>
              </a:rPr>
              <a:t> 30.01.2017 зайдите на сайт </a:t>
            </a:r>
            <a:r>
              <a:rPr lang="ru-RU" dirty="0" err="1" smtClean="0">
                <a:effectLst>
                  <a:glow rad="228600">
                    <a:srgbClr val="FFFF00">
                      <a:alpha val="40000"/>
                    </a:srgbClr>
                  </a:glow>
                </a:effectLst>
                <a:latin typeface="Arial Black" pitchFamily="34" charset="0"/>
              </a:rPr>
              <a:t>Госуслуги</a:t>
            </a:r>
            <a:r>
              <a:rPr lang="ru-RU" dirty="0" smtClean="0">
                <a:effectLst>
                  <a:glow rad="228600">
                    <a:srgbClr val="FFFF00">
                      <a:alpha val="40000"/>
                    </a:srgbClr>
                  </a:glow>
                </a:effectLst>
                <a:latin typeface="Arial Black" pitchFamily="34" charset="0"/>
              </a:rPr>
              <a:t> и выберите сохраненный черновик, помните, что заявление, поданное до начала срока официального приема заявлений, будет отклонено. </a:t>
            </a:r>
            <a:endParaRPr lang="ru-RU" dirty="0">
              <a:effectLst>
                <a:glow rad="228600">
                  <a:srgbClr val="FFFF00">
                    <a:alpha val="40000"/>
                  </a:srgbClr>
                </a:glow>
              </a:effectLst>
              <a:latin typeface="Arial Black" pitchFamily="34" charset="0"/>
            </a:endParaRPr>
          </a:p>
        </p:txBody>
      </p:sp>
      <p:pic>
        <p:nvPicPr>
          <p:cNvPr id="7" name="Содержимое 6" descr="19.JPG"/>
          <p:cNvPicPr>
            <a:picLocks noGrp="1" noChangeAspect="1"/>
          </p:cNvPicPr>
          <p:nvPr>
            <p:ph idx="1"/>
          </p:nvPr>
        </p:nvPicPr>
        <p:blipFill>
          <a:blip r:embed="rId2" cstate="print"/>
          <a:stretch>
            <a:fillRect/>
          </a:stretch>
        </p:blipFill>
        <p:spPr>
          <a:xfrm>
            <a:off x="683568" y="1207293"/>
            <a:ext cx="7769961" cy="4525963"/>
          </a:xfrm>
        </p:spPr>
      </p:pic>
      <p:sp>
        <p:nvSpPr>
          <p:cNvPr id="8" name="TextBox 7"/>
          <p:cNvSpPr txBox="1"/>
          <p:nvPr/>
        </p:nvSpPr>
        <p:spPr>
          <a:xfrm>
            <a:off x="683568" y="5949280"/>
            <a:ext cx="7920880" cy="523220"/>
          </a:xfrm>
          <a:prstGeom prst="rect">
            <a:avLst/>
          </a:prstGeom>
          <a:noFill/>
        </p:spPr>
        <p:txBody>
          <a:bodyPr wrap="square" rtlCol="0">
            <a:spAutoFit/>
          </a:bodyPr>
          <a:lstStyle/>
          <a:p>
            <a:r>
              <a:rPr lang="ru-RU" sz="2800" dirty="0" smtClean="0">
                <a:effectLst>
                  <a:glow rad="228600">
                    <a:srgbClr val="FFFF00">
                      <a:alpha val="40000"/>
                    </a:srgbClr>
                  </a:glow>
                </a:effectLst>
                <a:latin typeface="Arial Black" pitchFamily="34" charset="0"/>
              </a:rPr>
              <a:t>Начало подачи заявление ровно 8.00 </a:t>
            </a:r>
            <a:endParaRPr lang="ru-RU" sz="2800" dirty="0">
              <a:effectLst>
                <a:glow rad="228600">
                  <a:srgbClr val="FFFF00">
                    <a:alpha val="40000"/>
                  </a:srgbClr>
                </a:glow>
              </a:effectLst>
              <a:latin typeface="Arial Black"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1г.JPG"/>
          <p:cNvPicPr>
            <a:picLocks noGrp="1" noChangeAspect="1"/>
          </p:cNvPicPr>
          <p:nvPr>
            <p:ph idx="1"/>
          </p:nvPr>
        </p:nvPicPr>
        <p:blipFill>
          <a:blip r:embed="rId2" cstate="print"/>
          <a:stretch>
            <a:fillRect/>
          </a:stretch>
        </p:blipFill>
        <p:spPr>
          <a:xfrm>
            <a:off x="163459" y="1916832"/>
            <a:ext cx="8873037" cy="4752527"/>
          </a:xfrm>
        </p:spPr>
      </p:pic>
      <p:sp>
        <p:nvSpPr>
          <p:cNvPr id="5" name="TextBox 4"/>
          <p:cNvSpPr txBox="1"/>
          <p:nvPr/>
        </p:nvSpPr>
        <p:spPr>
          <a:xfrm>
            <a:off x="323528" y="188640"/>
            <a:ext cx="8640960" cy="2308324"/>
          </a:xfrm>
          <a:prstGeom prst="rect">
            <a:avLst/>
          </a:prstGeom>
          <a:noFill/>
        </p:spPr>
        <p:txBody>
          <a:bodyPr wrap="square" rtlCol="0">
            <a:spAutoFit/>
          </a:bodyPr>
          <a:lstStyle/>
          <a:p>
            <a:r>
              <a:rPr lang="ru-RU" dirty="0" smtClean="0">
                <a:effectLst>
                  <a:glow rad="228600">
                    <a:schemeClr val="accent5">
                      <a:satMod val="175000"/>
                      <a:alpha val="40000"/>
                    </a:schemeClr>
                  </a:glow>
                </a:effectLst>
                <a:latin typeface="Arial Black" pitchFamily="34" charset="0"/>
              </a:rPr>
              <a:t>Что понадобится для регистрации на портале </a:t>
            </a:r>
            <a:r>
              <a:rPr lang="ru-RU" dirty="0" err="1" smtClean="0">
                <a:effectLst>
                  <a:glow rad="228600">
                    <a:schemeClr val="accent5">
                      <a:satMod val="175000"/>
                      <a:alpha val="40000"/>
                    </a:schemeClr>
                  </a:glow>
                </a:effectLst>
                <a:latin typeface="Arial Black" pitchFamily="34" charset="0"/>
              </a:rPr>
              <a:t>Госуслуг</a:t>
            </a:r>
            <a:r>
              <a:rPr lang="ru-RU" dirty="0" smtClean="0">
                <a:effectLst>
                  <a:glow rad="228600">
                    <a:schemeClr val="accent5">
                      <a:satMod val="175000"/>
                      <a:alpha val="40000"/>
                    </a:schemeClr>
                  </a:glow>
                </a:effectLst>
                <a:latin typeface="Arial Black" pitchFamily="34" charset="0"/>
              </a:rPr>
              <a:t>?</a:t>
            </a:r>
          </a:p>
          <a:p>
            <a:r>
              <a:rPr lang="ru-RU" dirty="0" smtClean="0">
                <a:effectLst>
                  <a:glow rad="228600">
                    <a:schemeClr val="accent5">
                      <a:satMod val="175000"/>
                      <a:alpha val="40000"/>
                    </a:schemeClr>
                  </a:glow>
                </a:effectLst>
                <a:latin typeface="Arial Black" pitchFamily="34" charset="0"/>
              </a:rPr>
              <a:t>-паспортные данные,</a:t>
            </a:r>
          </a:p>
          <a:p>
            <a:r>
              <a:rPr lang="ru-RU" dirty="0" smtClean="0">
                <a:effectLst>
                  <a:glow rad="228600">
                    <a:schemeClr val="accent5">
                      <a:satMod val="175000"/>
                      <a:alpha val="40000"/>
                    </a:schemeClr>
                  </a:glow>
                </a:effectLst>
                <a:latin typeface="Arial Black" pitchFamily="34" charset="0"/>
              </a:rPr>
              <a:t>-страховое свидетельство обязательного пенсионного страхования (</a:t>
            </a:r>
            <a:r>
              <a:rPr lang="ru-RU" dirty="0" err="1" smtClean="0">
                <a:effectLst>
                  <a:glow rad="228600">
                    <a:schemeClr val="accent5">
                      <a:satMod val="175000"/>
                      <a:alpha val="40000"/>
                    </a:schemeClr>
                  </a:glow>
                </a:effectLst>
                <a:latin typeface="Arial Black" pitchFamily="34" charset="0"/>
              </a:rPr>
              <a:t>одиннадцатизначный</a:t>
            </a:r>
            <a:r>
              <a:rPr lang="ru-RU" dirty="0" smtClean="0">
                <a:effectLst>
                  <a:glow rad="228600">
                    <a:schemeClr val="accent5">
                      <a:satMod val="175000"/>
                      <a:alpha val="40000"/>
                    </a:schemeClr>
                  </a:glow>
                </a:effectLst>
                <a:latin typeface="Arial Black" pitchFamily="34" charset="0"/>
              </a:rPr>
              <a:t> номер СНИЛС),</a:t>
            </a:r>
          </a:p>
          <a:p>
            <a:r>
              <a:rPr lang="ru-RU" dirty="0" smtClean="0">
                <a:effectLst>
                  <a:glow rad="228600">
                    <a:schemeClr val="accent5">
                      <a:satMod val="175000"/>
                      <a:alpha val="40000"/>
                    </a:schemeClr>
                  </a:glow>
                </a:effectLst>
                <a:latin typeface="Arial Black" pitchFamily="34" charset="0"/>
              </a:rPr>
              <a:t>-мобильный телефон или электронная почта.</a:t>
            </a:r>
          </a:p>
          <a:p>
            <a:r>
              <a:rPr lang="ru-RU" dirty="0" smtClean="0">
                <a:effectLst>
                  <a:glow rad="228600">
                    <a:schemeClr val="accent5">
                      <a:satMod val="175000"/>
                      <a:alpha val="40000"/>
                    </a:schemeClr>
                  </a:glow>
                </a:effectLst>
                <a:latin typeface="Arial Black" pitchFamily="34" charset="0"/>
              </a:rPr>
              <a:t>Перейдите на портал </a:t>
            </a:r>
            <a:r>
              <a:rPr lang="ru-RU" dirty="0" err="1" smtClean="0">
                <a:effectLst>
                  <a:glow rad="228600">
                    <a:schemeClr val="accent5">
                      <a:satMod val="175000"/>
                      <a:alpha val="40000"/>
                    </a:schemeClr>
                  </a:glow>
                </a:effectLst>
                <a:latin typeface="Arial Black" pitchFamily="34" charset="0"/>
              </a:rPr>
              <a:t>gosuslugi.ru</a:t>
            </a:r>
            <a:r>
              <a:rPr lang="ru-RU" dirty="0" smtClean="0">
                <a:effectLst>
                  <a:glow rad="228600">
                    <a:schemeClr val="accent5">
                      <a:satMod val="175000"/>
                      <a:alpha val="40000"/>
                    </a:schemeClr>
                  </a:glow>
                </a:effectLst>
                <a:latin typeface="Arial Black" pitchFamily="34" charset="0"/>
              </a:rPr>
              <a:t> и кликните по кнопке «Зарегистрироваться».</a:t>
            </a:r>
          </a:p>
          <a:p>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395536" y="188640"/>
            <a:ext cx="4040188" cy="936104"/>
          </a:xfrm>
        </p:spPr>
        <p:txBody>
          <a:bodyPr>
            <a:normAutofit fontScale="85000" lnSpcReduction="10000"/>
          </a:bodyPr>
          <a:lstStyle/>
          <a:p>
            <a:r>
              <a:rPr lang="ru-RU" dirty="0" smtClean="0">
                <a:effectLst>
                  <a:glow rad="228600">
                    <a:schemeClr val="accent5">
                      <a:satMod val="175000"/>
                      <a:alpha val="40000"/>
                    </a:schemeClr>
                  </a:glow>
                </a:effectLst>
              </a:rPr>
              <a:t>Заполните 3 поля: фамилия, имя, номер мобильного телефона или адрес электронной почты.</a:t>
            </a:r>
            <a:endParaRPr lang="ru-RU" dirty="0">
              <a:effectLst>
                <a:glow rad="228600">
                  <a:schemeClr val="accent5">
                    <a:satMod val="175000"/>
                    <a:alpha val="40000"/>
                  </a:schemeClr>
                </a:glow>
              </a:effectLst>
            </a:endParaRPr>
          </a:p>
        </p:txBody>
      </p:sp>
      <p:pic>
        <p:nvPicPr>
          <p:cNvPr id="7" name="Содержимое 6" descr="2г.JPG"/>
          <p:cNvPicPr>
            <a:picLocks noGrp="1" noChangeAspect="1"/>
          </p:cNvPicPr>
          <p:nvPr>
            <p:ph sz="half" idx="2"/>
          </p:nvPr>
        </p:nvPicPr>
        <p:blipFill>
          <a:blip r:embed="rId2" cstate="print"/>
          <a:stretch>
            <a:fillRect/>
          </a:stretch>
        </p:blipFill>
        <p:spPr>
          <a:xfrm>
            <a:off x="683567" y="1317942"/>
            <a:ext cx="3508235" cy="5540058"/>
          </a:xfrm>
        </p:spPr>
      </p:pic>
      <p:sp>
        <p:nvSpPr>
          <p:cNvPr id="5" name="Текст 4"/>
          <p:cNvSpPr>
            <a:spLocks noGrp="1"/>
          </p:cNvSpPr>
          <p:nvPr>
            <p:ph type="body" sz="quarter" idx="3"/>
          </p:nvPr>
        </p:nvSpPr>
        <p:spPr>
          <a:xfrm>
            <a:off x="4860032" y="188640"/>
            <a:ext cx="4041775" cy="936104"/>
          </a:xfrm>
        </p:spPr>
        <p:txBody>
          <a:bodyPr>
            <a:normAutofit fontScale="92500" lnSpcReduction="20000"/>
          </a:bodyPr>
          <a:lstStyle/>
          <a:p>
            <a:r>
              <a:rPr lang="ru-RU" dirty="0" smtClean="0">
                <a:effectLst>
                  <a:glow rad="228600">
                    <a:schemeClr val="accent5">
                      <a:satMod val="175000"/>
                      <a:alpha val="40000"/>
                    </a:schemeClr>
                  </a:glow>
                </a:effectLst>
              </a:rPr>
              <a:t>Введите комбинацию из цифр, высланных вам в виде SMS-сообщения</a:t>
            </a:r>
            <a:endParaRPr lang="ru-RU" dirty="0">
              <a:effectLst>
                <a:glow rad="228600">
                  <a:schemeClr val="accent5">
                    <a:satMod val="175000"/>
                    <a:alpha val="40000"/>
                  </a:schemeClr>
                </a:glow>
              </a:effectLst>
            </a:endParaRPr>
          </a:p>
        </p:txBody>
      </p:sp>
      <p:pic>
        <p:nvPicPr>
          <p:cNvPr id="8" name="Содержимое 7" descr="3г.png"/>
          <p:cNvPicPr>
            <a:picLocks noGrp="1" noChangeAspect="1"/>
          </p:cNvPicPr>
          <p:nvPr>
            <p:ph sz="quarter" idx="4"/>
          </p:nvPr>
        </p:nvPicPr>
        <p:blipFill>
          <a:blip r:embed="rId3" cstate="print"/>
          <a:stretch>
            <a:fillRect/>
          </a:stretch>
        </p:blipFill>
        <p:spPr>
          <a:xfrm>
            <a:off x="5004048" y="1916832"/>
            <a:ext cx="3537012" cy="4683125"/>
          </a:xfr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323528" y="0"/>
            <a:ext cx="4248472" cy="1872208"/>
          </a:xfrm>
        </p:spPr>
        <p:txBody>
          <a:bodyPr>
            <a:normAutofit fontScale="70000" lnSpcReduction="20000"/>
          </a:bodyPr>
          <a:lstStyle/>
          <a:p>
            <a:r>
              <a:rPr lang="ru-RU" dirty="0" smtClean="0">
                <a:effectLst>
                  <a:glow rad="228600">
                    <a:schemeClr val="accent5">
                      <a:satMod val="175000"/>
                      <a:alpha val="40000"/>
                    </a:schemeClr>
                  </a:glow>
                </a:effectLst>
              </a:rPr>
              <a:t>Придумайте пароль и введите его два раза. Если при регистрации вы указали адрес электронной почты вместо номера мобильного телефона, вам потребуется перейти по ссылке из письма, высланного системой на электронный ящик. Затем необходимо задать пароль для входа.</a:t>
            </a:r>
            <a:endParaRPr lang="ru-RU" dirty="0">
              <a:effectLst>
                <a:glow rad="228600">
                  <a:schemeClr val="accent5">
                    <a:satMod val="175000"/>
                    <a:alpha val="40000"/>
                  </a:schemeClr>
                </a:glow>
              </a:effectLst>
            </a:endParaRPr>
          </a:p>
        </p:txBody>
      </p:sp>
      <p:sp>
        <p:nvSpPr>
          <p:cNvPr id="5" name="Текст 4"/>
          <p:cNvSpPr>
            <a:spLocks noGrp="1"/>
          </p:cNvSpPr>
          <p:nvPr>
            <p:ph type="body" sz="quarter" idx="3"/>
          </p:nvPr>
        </p:nvSpPr>
        <p:spPr>
          <a:xfrm>
            <a:off x="4860032" y="1772816"/>
            <a:ext cx="4041775" cy="936104"/>
          </a:xfrm>
        </p:spPr>
        <p:txBody>
          <a:bodyPr>
            <a:normAutofit/>
          </a:bodyPr>
          <a:lstStyle/>
          <a:p>
            <a:r>
              <a:rPr lang="ru-RU" dirty="0" smtClean="0">
                <a:effectLst>
                  <a:glow rad="228600">
                    <a:schemeClr val="accent5">
                      <a:satMod val="175000"/>
                      <a:alpha val="40000"/>
                    </a:schemeClr>
                  </a:glow>
                </a:effectLst>
              </a:rPr>
              <a:t>Регистрация упрощенной учетной записи завершена! </a:t>
            </a:r>
            <a:endParaRPr lang="ru-RU" dirty="0">
              <a:effectLst>
                <a:glow rad="228600">
                  <a:schemeClr val="accent5">
                    <a:satMod val="175000"/>
                    <a:alpha val="40000"/>
                  </a:schemeClr>
                </a:glow>
              </a:effectLst>
            </a:endParaRPr>
          </a:p>
        </p:txBody>
      </p:sp>
      <p:pic>
        <p:nvPicPr>
          <p:cNvPr id="9" name="Содержимое 8" descr="4г.png"/>
          <p:cNvPicPr>
            <a:picLocks noGrp="1" noChangeAspect="1"/>
          </p:cNvPicPr>
          <p:nvPr>
            <p:ph sz="half" idx="2"/>
          </p:nvPr>
        </p:nvPicPr>
        <p:blipFill>
          <a:blip r:embed="rId2" cstate="print"/>
          <a:stretch>
            <a:fillRect/>
          </a:stretch>
        </p:blipFill>
        <p:spPr>
          <a:xfrm>
            <a:off x="323528" y="1916832"/>
            <a:ext cx="4040188" cy="3902650"/>
          </a:xfrm>
        </p:spPr>
      </p:pic>
      <p:pic>
        <p:nvPicPr>
          <p:cNvPr id="11" name="Содержимое 10" descr="5г.png"/>
          <p:cNvPicPr>
            <a:picLocks noGrp="1" noChangeAspect="1"/>
          </p:cNvPicPr>
          <p:nvPr>
            <p:ph sz="quarter" idx="4"/>
          </p:nvPr>
        </p:nvPicPr>
        <p:blipFill>
          <a:blip r:embed="rId3" cstate="print"/>
          <a:stretch>
            <a:fillRect/>
          </a:stretch>
        </p:blipFill>
        <p:spPr>
          <a:xfrm>
            <a:off x="4716016" y="2708920"/>
            <a:ext cx="4031023" cy="3951288"/>
          </a:xfr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6г.png"/>
          <p:cNvPicPr>
            <a:picLocks noGrp="1" noChangeAspect="1"/>
          </p:cNvPicPr>
          <p:nvPr>
            <p:ph idx="1"/>
          </p:nvPr>
        </p:nvPicPr>
        <p:blipFill>
          <a:blip r:embed="rId2" cstate="print"/>
          <a:stretch>
            <a:fillRect/>
          </a:stretch>
        </p:blipFill>
        <p:spPr>
          <a:xfrm>
            <a:off x="323528" y="188640"/>
            <a:ext cx="3312368" cy="6538514"/>
          </a:xfrm>
        </p:spPr>
      </p:pic>
      <p:sp>
        <p:nvSpPr>
          <p:cNvPr id="5" name="TextBox 4"/>
          <p:cNvSpPr txBox="1"/>
          <p:nvPr/>
        </p:nvSpPr>
        <p:spPr>
          <a:xfrm>
            <a:off x="4572000" y="3140968"/>
            <a:ext cx="4392488" cy="1354217"/>
          </a:xfrm>
          <a:prstGeom prst="rect">
            <a:avLst/>
          </a:prstGeom>
          <a:noFill/>
        </p:spPr>
        <p:txBody>
          <a:bodyPr wrap="square" rtlCol="0">
            <a:spAutoFit/>
          </a:bodyPr>
          <a:lstStyle/>
          <a:p>
            <a:r>
              <a:rPr lang="ru-RU" sz="3200" b="1" dirty="0" smtClean="0">
                <a:effectLst>
                  <a:glow rad="228600">
                    <a:schemeClr val="accent5">
                      <a:satMod val="175000"/>
                      <a:alpha val="40000"/>
                    </a:schemeClr>
                  </a:glow>
                </a:effectLst>
              </a:rPr>
              <a:t>Введите личные данные</a:t>
            </a:r>
          </a:p>
          <a:p>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183560" y="2996952"/>
            <a:ext cx="3960440" cy="3108543"/>
          </a:xfrm>
          <a:prstGeom prst="rect">
            <a:avLst/>
          </a:prstGeom>
          <a:noFill/>
        </p:spPr>
        <p:txBody>
          <a:bodyPr wrap="square" rtlCol="0">
            <a:spAutoFit/>
          </a:bodyPr>
          <a:lstStyle/>
          <a:p>
            <a:r>
              <a:rPr lang="ru-RU" sz="2800" dirty="0" smtClean="0">
                <a:effectLst>
                  <a:glow rad="228600">
                    <a:schemeClr val="accent5">
                      <a:satMod val="175000"/>
                      <a:alpha val="40000"/>
                    </a:schemeClr>
                  </a:glow>
                </a:effectLst>
                <a:latin typeface="Times New Roman" pitchFamily="18" charset="0"/>
                <a:cs typeface="Times New Roman" pitchFamily="18" charset="0"/>
              </a:rPr>
              <a:t>После заполнения формы на предыдущем этапе указанные личные данные отправляются на автоматическую проверку в Пенсионный Фонд РФ и ФМС</a:t>
            </a:r>
            <a:endParaRPr lang="ru-RU" sz="2800" dirty="0">
              <a:effectLst>
                <a:glow rad="228600">
                  <a:schemeClr val="accent5">
                    <a:satMod val="175000"/>
                    <a:alpha val="40000"/>
                  </a:schemeClr>
                </a:glow>
              </a:effectLst>
              <a:latin typeface="Times New Roman" pitchFamily="18" charset="0"/>
              <a:cs typeface="Times New Roman" pitchFamily="18" charset="0"/>
            </a:endParaRPr>
          </a:p>
        </p:txBody>
      </p:sp>
      <p:pic>
        <p:nvPicPr>
          <p:cNvPr id="7" name="Содержимое 6" descr="7г.png"/>
          <p:cNvPicPr>
            <a:picLocks noGrp="1" noChangeAspect="1"/>
          </p:cNvPicPr>
          <p:nvPr>
            <p:ph idx="1"/>
          </p:nvPr>
        </p:nvPicPr>
        <p:blipFill>
          <a:blip r:embed="rId2" cstate="print"/>
          <a:stretch>
            <a:fillRect/>
          </a:stretch>
        </p:blipFill>
        <p:spPr>
          <a:xfrm>
            <a:off x="323527" y="260648"/>
            <a:ext cx="4325829" cy="6264696"/>
          </a:xfr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51520" y="260648"/>
            <a:ext cx="4752528" cy="1846659"/>
          </a:xfrm>
          <a:prstGeom prst="rect">
            <a:avLst/>
          </a:prstGeom>
          <a:noFill/>
        </p:spPr>
        <p:txBody>
          <a:bodyPr wrap="square" rtlCol="0">
            <a:spAutoFit/>
          </a:bodyPr>
          <a:lstStyle/>
          <a:p>
            <a:r>
              <a:rPr lang="ru-RU" b="1" dirty="0" smtClean="0">
                <a:effectLst>
                  <a:glow rad="228600">
                    <a:schemeClr val="accent5">
                      <a:satMod val="175000"/>
                      <a:alpha val="40000"/>
                    </a:schemeClr>
                  </a:glow>
                </a:effectLst>
                <a:latin typeface="Arial Black" pitchFamily="34" charset="0"/>
              </a:rPr>
              <a:t>Д</a:t>
            </a:r>
            <a:r>
              <a:rPr lang="ru-RU" dirty="0" smtClean="0">
                <a:effectLst>
                  <a:glow rad="228600">
                    <a:schemeClr val="accent5">
                      <a:satMod val="175000"/>
                      <a:alpha val="40000"/>
                    </a:schemeClr>
                  </a:glow>
                </a:effectLst>
                <a:latin typeface="Arial Black" pitchFamily="34" charset="0"/>
              </a:rPr>
              <a:t>ля того чтобы полноценно пользоваться государственными услугами через интернет, вам необходимо иметь подтвержденную учетную запись</a:t>
            </a:r>
            <a:endParaRPr lang="ru-RU" b="1" dirty="0" smtClean="0">
              <a:effectLst>
                <a:glow rad="228600">
                  <a:schemeClr val="accent5">
                    <a:satMod val="175000"/>
                    <a:alpha val="40000"/>
                  </a:schemeClr>
                </a:glow>
              </a:effectLst>
              <a:latin typeface="Arial Black" pitchFamily="34" charset="0"/>
            </a:endParaRPr>
          </a:p>
          <a:p>
            <a:endParaRPr lang="ru-RU" sz="2400" dirty="0">
              <a:effectLst>
                <a:glow rad="228600">
                  <a:schemeClr val="accent5">
                    <a:satMod val="175000"/>
                    <a:alpha val="40000"/>
                  </a:schemeClr>
                </a:glow>
              </a:effectLst>
            </a:endParaRPr>
          </a:p>
        </p:txBody>
      </p:sp>
      <p:pic>
        <p:nvPicPr>
          <p:cNvPr id="6" name="Содержимое 5" descr="8г.png"/>
          <p:cNvPicPr>
            <a:picLocks noGrp="1" noChangeAspect="1"/>
          </p:cNvPicPr>
          <p:nvPr>
            <p:ph idx="1"/>
          </p:nvPr>
        </p:nvPicPr>
        <p:blipFill>
          <a:blip r:embed="rId2" cstate="print"/>
          <a:stretch>
            <a:fillRect/>
          </a:stretch>
        </p:blipFill>
        <p:spPr>
          <a:xfrm>
            <a:off x="323528" y="1772816"/>
            <a:ext cx="4349902" cy="3627784"/>
          </a:xfrm>
        </p:spPr>
      </p:pic>
      <p:sp>
        <p:nvSpPr>
          <p:cNvPr id="9" name="TextBox 8"/>
          <p:cNvSpPr txBox="1"/>
          <p:nvPr/>
        </p:nvSpPr>
        <p:spPr>
          <a:xfrm>
            <a:off x="5148064" y="1412776"/>
            <a:ext cx="3672408" cy="2862322"/>
          </a:xfrm>
          <a:prstGeom prst="rect">
            <a:avLst/>
          </a:prstGeom>
          <a:noFill/>
        </p:spPr>
        <p:txBody>
          <a:bodyPr wrap="square" rtlCol="0">
            <a:spAutoFit/>
          </a:bodyPr>
          <a:lstStyle/>
          <a:p>
            <a:r>
              <a:rPr lang="ru-RU" dirty="0" smtClean="0">
                <a:effectLst>
                  <a:glow rad="228600">
                    <a:schemeClr val="accent5">
                      <a:satMod val="175000"/>
                      <a:alpha val="40000"/>
                    </a:schemeClr>
                  </a:glow>
                </a:effectLst>
                <a:latin typeface="Arial Black" pitchFamily="34" charset="0"/>
              </a:rPr>
              <a:t>На портале существует 3 способа подтверждения личности:</a:t>
            </a:r>
          </a:p>
          <a:p>
            <a:r>
              <a:rPr lang="ru-RU" b="1" dirty="0" smtClean="0">
                <a:effectLst>
                  <a:glow rad="228600">
                    <a:schemeClr val="accent5">
                      <a:satMod val="175000"/>
                      <a:alpha val="40000"/>
                    </a:schemeClr>
                  </a:glow>
                </a:effectLst>
                <a:latin typeface="Arial Black" pitchFamily="34" charset="0"/>
              </a:rPr>
              <a:t>- Личное обращение</a:t>
            </a:r>
          </a:p>
          <a:p>
            <a:r>
              <a:rPr lang="ru-RU" b="1" dirty="0" smtClean="0">
                <a:effectLst>
                  <a:glow rad="228600">
                    <a:schemeClr val="accent5">
                      <a:satMod val="175000"/>
                      <a:alpha val="40000"/>
                    </a:schemeClr>
                  </a:glow>
                </a:effectLst>
                <a:latin typeface="Arial Black" pitchFamily="34" charset="0"/>
              </a:rPr>
              <a:t>- Через Почту России</a:t>
            </a:r>
          </a:p>
          <a:p>
            <a:r>
              <a:rPr lang="ru-RU" b="1" dirty="0" smtClean="0">
                <a:effectLst>
                  <a:glow rad="228600">
                    <a:schemeClr val="accent5">
                      <a:satMod val="175000"/>
                      <a:alpha val="40000"/>
                    </a:schemeClr>
                  </a:glow>
                </a:effectLst>
                <a:latin typeface="Arial Black" pitchFamily="34" charset="0"/>
              </a:rPr>
              <a:t>- с помощью средства электронной подписи или универсальной электронной карты</a:t>
            </a:r>
            <a:endParaRPr lang="ru-RU" dirty="0" smtClean="0">
              <a:effectLst>
                <a:glow rad="228600">
                  <a:schemeClr val="accent5">
                    <a:satMod val="175000"/>
                    <a:alpha val="40000"/>
                  </a:schemeClr>
                </a:glow>
              </a:effectLst>
              <a:latin typeface="Arial Black" pitchFamily="34" charset="0"/>
            </a:endParaRPr>
          </a:p>
          <a:p>
            <a:endParaRPr lang="ru-RU" dirty="0"/>
          </a:p>
        </p:txBody>
      </p:sp>
      <p:pic>
        <p:nvPicPr>
          <p:cNvPr id="5122" name="Picture 2" descr="Успешное подтверждение Госуслуги">
            <a:hlinkClick r:id="rId3"/>
          </p:cNvPr>
          <p:cNvPicPr>
            <a:picLocks noChangeAspect="1" noChangeArrowheads="1"/>
          </p:cNvPicPr>
          <p:nvPr/>
        </p:nvPicPr>
        <p:blipFill>
          <a:blip r:embed="rId4" cstate="print"/>
          <a:srcRect/>
          <a:stretch>
            <a:fillRect/>
          </a:stretch>
        </p:blipFill>
        <p:spPr bwMode="auto">
          <a:xfrm>
            <a:off x="4644008" y="4149080"/>
            <a:ext cx="4240962" cy="2304256"/>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27584" y="4581128"/>
            <a:ext cx="7772400" cy="1470025"/>
          </a:xfrm>
        </p:spPr>
        <p:txBody>
          <a:bodyPr>
            <a:noAutofit/>
          </a:bodyPr>
          <a:lstStyle/>
          <a:p>
            <a:r>
              <a:rPr lang="ru-RU" sz="5400" dirty="0" smtClean="0">
                <a:effectLst>
                  <a:glow rad="228600">
                    <a:schemeClr val="accent5">
                      <a:satMod val="175000"/>
                      <a:alpha val="40000"/>
                    </a:schemeClr>
                  </a:glow>
                </a:effectLst>
              </a:rPr>
              <a:t>Как подать заявление в школу через портал «</a:t>
            </a:r>
            <a:r>
              <a:rPr lang="ru-RU" sz="5400" dirty="0" err="1" smtClean="0">
                <a:effectLst>
                  <a:glow rad="228600">
                    <a:schemeClr val="accent5">
                      <a:satMod val="175000"/>
                      <a:alpha val="40000"/>
                    </a:schemeClr>
                  </a:glow>
                </a:effectLst>
              </a:rPr>
              <a:t>Госуслуги</a:t>
            </a:r>
            <a:r>
              <a:rPr lang="ru-RU" sz="5400" dirty="0" smtClean="0">
                <a:effectLst>
                  <a:glow rad="228600">
                    <a:schemeClr val="accent5">
                      <a:satMod val="175000"/>
                      <a:alpha val="40000"/>
                    </a:schemeClr>
                  </a:glow>
                </a:effectLst>
              </a:rPr>
              <a:t>»?</a:t>
            </a:r>
            <a:endParaRPr lang="ru-RU" sz="5400" dirty="0">
              <a:effectLst>
                <a:glow rad="228600">
                  <a:schemeClr val="accent5">
                    <a:satMod val="175000"/>
                    <a:alpha val="40000"/>
                  </a:schemeClr>
                </a:glow>
              </a:effectLst>
            </a:endParaRPr>
          </a:p>
        </p:txBody>
      </p:sp>
    </p:spTree>
  </p:cSld>
  <p:clrMapOvr>
    <a:masterClrMapping/>
  </p:clrMapOvr>
</p:sld>
</file>

<file path=ppt/theme/theme1.xml><?xml version="1.0" encoding="utf-8"?>
<a:theme xmlns:a="http://schemas.openxmlformats.org/drawingml/2006/main" name="моятема">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моятема</Template>
  <TotalTime>322</TotalTime>
  <Words>354</Words>
  <Application>Microsoft Office PowerPoint</Application>
  <PresentationFormat>Экран (4:3)</PresentationFormat>
  <Paragraphs>36</Paragraphs>
  <Slides>22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22</vt:i4>
      </vt:variant>
    </vt:vector>
  </HeadingPairs>
  <TitlesOfParts>
    <vt:vector size="23" baseType="lpstr">
      <vt:lpstr>моятема</vt:lpstr>
      <vt:lpstr>Слайд 1</vt:lpstr>
      <vt:lpstr>Как зарегистрироваться на сайте «Госуслуги» ?</vt:lpstr>
      <vt:lpstr>Слайд 3</vt:lpstr>
      <vt:lpstr>Слайд 4</vt:lpstr>
      <vt:lpstr>Слайд 5</vt:lpstr>
      <vt:lpstr>Слайд 6</vt:lpstr>
      <vt:lpstr>Слайд 7</vt:lpstr>
      <vt:lpstr>Слайд 8</vt:lpstr>
      <vt:lpstr>Как подать заявление в школу через портал «Госуслуги»?</vt:lpstr>
      <vt:lpstr>1.Укажите местоположение. Важно: местоположение должно быть Грязовецкий район.</vt:lpstr>
      <vt:lpstr>2.Зайдите в каталог услуг</vt:lpstr>
      <vt:lpstr>3. Выберите раздел «Образование»</vt:lpstr>
      <vt:lpstr>4. Выберите «Запись в образовательные учреждения»</vt:lpstr>
      <vt:lpstr>5. Выберите услугу, которую предоставляет Департамент образования Вологодской области</vt:lpstr>
      <vt:lpstr>6. Электронные услуги- Прием ребенка на обучение….</vt:lpstr>
      <vt:lpstr>Слайд 16</vt:lpstr>
      <vt:lpstr>Слайд 17</vt:lpstr>
      <vt:lpstr>Слайд 18</vt:lpstr>
      <vt:lpstr>Слайд 19</vt:lpstr>
      <vt:lpstr>Слайд 20</vt:lpstr>
      <vt:lpstr>Слайд 21</vt:lpstr>
      <vt:lpstr>Слайд 22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Регистрация на сайте «Госуслуги»</dc:title>
  <dc:creator>suv</dc:creator>
  <cp:lastModifiedBy>Светлана</cp:lastModifiedBy>
  <cp:revision>24</cp:revision>
  <dcterms:created xsi:type="dcterms:W3CDTF">2017-01-18T12:35:27Z</dcterms:created>
  <dcterms:modified xsi:type="dcterms:W3CDTF">2022-03-31T09:13:35Z</dcterms:modified>
</cp:coreProperties>
</file>